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1" r:id="rId3"/>
    <p:sldId id="340" r:id="rId4"/>
    <p:sldId id="354" r:id="rId5"/>
    <p:sldId id="347" r:id="rId6"/>
    <p:sldId id="338" r:id="rId7"/>
    <p:sldId id="344" r:id="rId8"/>
    <p:sldId id="339" r:id="rId9"/>
    <p:sldId id="349" r:id="rId10"/>
    <p:sldId id="345" r:id="rId11"/>
    <p:sldId id="346" r:id="rId12"/>
    <p:sldId id="341" r:id="rId13"/>
    <p:sldId id="342" r:id="rId14"/>
    <p:sldId id="343" r:id="rId15"/>
    <p:sldId id="294" r:id="rId16"/>
    <p:sldId id="348" r:id="rId17"/>
    <p:sldId id="350" r:id="rId18"/>
    <p:sldId id="351" r:id="rId19"/>
    <p:sldId id="352" r:id="rId20"/>
    <p:sldId id="325" r:id="rId21"/>
    <p:sldId id="306" r:id="rId22"/>
    <p:sldId id="308" r:id="rId23"/>
    <p:sldId id="322" r:id="rId24"/>
    <p:sldId id="324" r:id="rId25"/>
    <p:sldId id="316" r:id="rId26"/>
    <p:sldId id="307" r:id="rId27"/>
    <p:sldId id="309" r:id="rId28"/>
    <p:sldId id="319" r:id="rId29"/>
    <p:sldId id="313" r:id="rId30"/>
    <p:sldId id="317" r:id="rId31"/>
    <p:sldId id="318" r:id="rId32"/>
    <p:sldId id="321" r:id="rId33"/>
    <p:sldId id="320" r:id="rId34"/>
    <p:sldId id="311" r:id="rId35"/>
    <p:sldId id="355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87"/>
    <p:restoredTop sz="94740"/>
  </p:normalViewPr>
  <p:slideViewPr>
    <p:cSldViewPr snapToGrid="0" snapToObjects="1">
      <p:cViewPr varScale="1">
        <p:scale>
          <a:sx n="122" d="100"/>
          <a:sy n="122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weakened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probability space visualization </a:t>
            </a:r>
            <a:r>
              <a:rPr lang="en-US"/>
              <a:t>I added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we squeeze out noise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Each tree gives noisy predictions, sometimes too low and sometimes too high, but is unbiased; so, ensemble is unbiased</a:t>
                </a:r>
              </a:p>
              <a:p>
                <a:r>
                  <a:rPr lang="en-US" dirty="0"/>
                  <a:t>If weakened trees were biased, adding trees would increase bias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1063" t="-2192" r="-354" b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751"/>
                <a:ext cx="10515600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magnitude of noise in blue tree predictions doesn't change with the number of trees but red line get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751"/>
                <a:ext cx="10515600" cy="2427889"/>
              </a:xfrm>
              <a:blipFill>
                <a:blip r:embed="rId3"/>
                <a:stretch>
                  <a:fillRect l="-965" t="-4167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34510"/>
                <a:ext cx="10954407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weakening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34510"/>
                <a:ext cx="10954407" cy="4642453"/>
              </a:xfrm>
              <a:blipFill>
                <a:blip r:embed="rId2"/>
                <a:stretch>
                  <a:fillRect l="-810" t="-2725" r="-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observations/samples; trees are very accurate on the training set and are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biased </a:t>
            </a:r>
            <a:r>
              <a:rPr lang="en-US" dirty="0"/>
              <a:t>(not always systematically under-predicting or </a:t>
            </a:r>
            <a:r>
              <a:rPr lang="en-US"/>
              <a:t>always over-predicting)</a:t>
            </a:r>
            <a:endParaRPr lang="en-US" b="1" dirty="0"/>
          </a:p>
          <a:p>
            <a:r>
              <a:rPr lang="en-US" dirty="0"/>
              <a:t>The downside is that decision trees overfit like mad; or, using stats nerd terminology,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r>
              <a:rPr lang="en-US" dirty="0"/>
              <a:t>High variance implies model parameters (tree structure) vary a lot if we tweak the training data just a little bit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9713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/>
                  <a:t>New </a:t>
                </a:r>
                <a:r>
                  <a:rPr lang="en-US" dirty="0"/>
                  <a:t>trees get averaged in so each additional tree has less individual effect</a:t>
                </a:r>
              </a:p>
              <a:p>
                <a:pPr lvl="1"/>
                <a:r>
                  <a:rPr lang="en-US" dirty="0"/>
                  <a:t>New trees </a:t>
                </a:r>
                <a:r>
                  <a:rPr lang="en-US" u="sng" dirty="0"/>
                  <a:t>balance each other out</a:t>
                </a:r>
                <a:r>
                  <a:rPr lang="en-US" dirty="0"/>
                  <a:t>, one might be too high, another too low</a:t>
                </a:r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:r>
                  <a:rPr lang="en-US" dirty="0" err="1"/>
                  <a:t>vars</a:t>
                </a:r>
                <a:r>
                  <a:rPr lang="en-US" dirty="0"/>
                  <a:t> aren’t predictive so not chosen as split </a:t>
                </a:r>
                <a:r>
                  <a:rPr lang="en-US" dirty="0" err="1"/>
                  <a:t>vars</a:t>
                </a:r>
                <a:endParaRPr lang="en-US" dirty="0"/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centroid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blipFill>
                <a:blip r:embed="rId2"/>
                <a:stretch>
                  <a:fillRect l="-1011" t="-2395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</a:t>
                </a:r>
                <a:r>
                  <a:rPr lang="en-US" dirty="0" err="1"/>
                  <a:t>num</a:t>
                </a:r>
                <a:r>
                  <a:rPr lang="en-US" dirty="0"/>
                  <a:t> trees, then tune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increases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3586"/>
            <a:ext cx="10376339" cy="5044662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Recall: simplifying models can increase generality at cost of some error</a:t>
            </a:r>
          </a:p>
          <a:p>
            <a:r>
              <a:rPr lang="en-US" dirty="0"/>
              <a:t>So, let's weaken our decision tree model but in a way that makes predictions </a:t>
            </a:r>
            <a:r>
              <a:rPr lang="en-US" b="1" dirty="0"/>
              <a:t>noisy not biased</a:t>
            </a:r>
          </a:p>
          <a:p>
            <a:r>
              <a:rPr lang="en-US" dirty="0"/>
              <a:t>That means the model's prediction might be too high for one test case and too low in another</a:t>
            </a:r>
          </a:p>
          <a:p>
            <a:pPr lvl="1"/>
            <a:r>
              <a:rPr lang="en-US" dirty="0"/>
              <a:t>But, the model will not always be too low or always too high, which would be biased</a:t>
            </a:r>
          </a:p>
          <a:p>
            <a:pPr lvl="1"/>
            <a:r>
              <a:rPr lang="en-US" dirty="0"/>
              <a:t>The expected value of weakened model's prediction is same as full strength model</a:t>
            </a:r>
          </a:p>
          <a:p>
            <a:r>
              <a:rPr lang="en-US" dirty="0"/>
              <a:t>To compensate for the noise and claw back some accuracy, make an ensemble of such weakened trees: the ensemble is </a:t>
            </a:r>
            <a:r>
              <a:rPr lang="en-US" b="1" dirty="0"/>
              <a:t>accurate on average</a:t>
            </a:r>
          </a:p>
          <a:p>
            <a:r>
              <a:rPr lang="en-US" dirty="0"/>
              <a:t>Ensemble predictions are the aggregate of the trees' predictions</a:t>
            </a:r>
            <a:br>
              <a:rPr lang="en-US" dirty="0"/>
            </a:br>
            <a:r>
              <a:rPr lang="en-US" dirty="0"/>
              <a:t>(average prediction or majority vote)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variable/value pair is highly sensitive to the training set, and responsible for much of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93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8087" y="2943930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and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handles categorical 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weaken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large house set is very accurate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but is less accurate—a prediction for one house might be too low but a prediction for another house might be too high (avoiding bias)</a:t>
            </a:r>
          </a:p>
          <a:p>
            <a:r>
              <a:rPr lang="en-US" dirty="0"/>
              <a:t>The variance of the ensemble average will be much tighter than the variance of an individual tree's prediction</a:t>
            </a:r>
          </a:p>
          <a:p>
            <a:r>
              <a:rPr lang="en-US" dirty="0"/>
              <a:t>Averaging all agents’ predictions reduces noise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45730" y="564069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18215</TotalTime>
  <Words>2685</Words>
  <Application>Microsoft Macintosh PowerPoint</Application>
  <PresentationFormat>Widescreen</PresentationFormat>
  <Paragraphs>203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Apple Color Emoji</vt:lpstr>
      <vt:lpstr>Arial</vt:lpstr>
      <vt:lpstr>Calibri</vt:lpstr>
      <vt:lpstr>Cambria Math</vt:lpstr>
      <vt:lpstr>Consolas</vt:lpstr>
      <vt:lpstr>Monaco</vt:lpstr>
      <vt:lpstr>Office Theme</vt:lpstr>
      <vt:lpstr>Random Forests™</vt:lpstr>
      <vt:lpstr>RF motivation</vt:lpstr>
      <vt:lpstr>How can we increases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Terence Parr</cp:lastModifiedBy>
  <cp:revision>465</cp:revision>
  <cp:lastPrinted>2021-02-18T17:48:52Z</cp:lastPrinted>
  <dcterms:created xsi:type="dcterms:W3CDTF">2019-08-10T16:58:53Z</dcterms:created>
  <dcterms:modified xsi:type="dcterms:W3CDTF">2021-09-18T19:59:49Z</dcterms:modified>
</cp:coreProperties>
</file>